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3"/>
  </p:notesMasterIdLst>
  <p:sldIdLst>
    <p:sldId id="312" r:id="rId3"/>
    <p:sldId id="277" r:id="rId4"/>
    <p:sldId id="313" r:id="rId5"/>
    <p:sldId id="314" r:id="rId6"/>
    <p:sldId id="279" r:id="rId7"/>
    <p:sldId id="281" r:id="rId8"/>
    <p:sldId id="315" r:id="rId9"/>
    <p:sldId id="330" r:id="rId10"/>
    <p:sldId id="283" r:id="rId11"/>
    <p:sldId id="284" r:id="rId12"/>
    <p:sldId id="282" r:id="rId13"/>
    <p:sldId id="285" r:id="rId14"/>
    <p:sldId id="317" r:id="rId15"/>
    <p:sldId id="329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8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Chapter 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Computer Hardware – Storage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– Disk Cache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disk cache </a:t>
            </a:r>
            <a:r>
              <a:rPr lang="en-US" dirty="0" smtClean="0"/>
              <a:t>holds </a:t>
            </a:r>
            <a:r>
              <a:rPr lang="en-US" dirty="0"/>
              <a:t>data that has recently been </a:t>
            </a:r>
            <a:r>
              <a:rPr lang="en-US" dirty="0" smtClean="0"/>
              <a:t>read from the hard drive.</a:t>
            </a:r>
          </a:p>
          <a:p>
            <a:r>
              <a:rPr lang="en-US" dirty="0" smtClean="0"/>
              <a:t>If that data is  needed soon in memory it is retrieve from the cache rather then</a:t>
            </a:r>
            <a:br>
              <a:rPr lang="en-US" dirty="0" smtClean="0"/>
            </a:br>
            <a:r>
              <a:rPr lang="en-US" dirty="0" smtClean="0"/>
              <a:t>from the hard drive when they</a:t>
            </a:r>
            <a:br>
              <a:rPr lang="en-US" dirty="0" smtClean="0"/>
            </a:br>
            <a:r>
              <a:rPr lang="en-US" dirty="0" smtClean="0"/>
              <a:t>are requested.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- SSD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Solid state drives use the same type of memory used in USB drives.</a:t>
            </a:r>
          </a:p>
          <a:p>
            <a:pPr eaLnBrk="1" hangingPunct="1"/>
            <a:r>
              <a:rPr lang="en-US" sz="2800" dirty="0" smtClean="0"/>
              <a:t>Much faster in accessing information over the standard hard drive</a:t>
            </a:r>
          </a:p>
          <a:p>
            <a:pPr eaLnBrk="1" hangingPunct="1"/>
            <a:r>
              <a:rPr lang="en-US" sz="2800" dirty="0" smtClean="0"/>
              <a:t>More stable then hard drives</a:t>
            </a:r>
          </a:p>
        </p:txBody>
      </p:sp>
      <p:pic>
        <p:nvPicPr>
          <p:cNvPr id="14" name="Picture 5" descr="toshibas-128gb-solid-state-drive_5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07" y="2514600"/>
            <a:ext cx="371648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Optical Discs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96975"/>
          </a:xfrm>
        </p:spPr>
        <p:txBody>
          <a:bodyPr/>
          <a:lstStyle/>
          <a:p>
            <a:pPr eaLnBrk="1" hangingPunct="1"/>
            <a:r>
              <a:rPr lang="en-US" smtClean="0"/>
              <a:t>Flat, round, portable metal discs made of metal, plastic, and lacquer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3" name="Picture 3" descr="mma_c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257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Optical Discs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1" name="Picture 3" descr="CD,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992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Data Storage on a CD/DVD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1" name="Picture 21" descr="Fig07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574800"/>
            <a:ext cx="54229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3606800"/>
            <a:ext cx="5270500" cy="2106613"/>
            <a:chOff x="96" y="2208"/>
            <a:chExt cx="3320" cy="1327"/>
          </a:xfrm>
        </p:grpSpPr>
        <p:sp>
          <p:nvSpPr>
            <p:cNvPr id="34826" name="Text Box 22"/>
            <p:cNvSpPr txBox="1">
              <a:spLocks noChangeArrowheads="1"/>
            </p:cNvSpPr>
            <p:nvPr/>
          </p:nvSpPr>
          <p:spPr bwMode="auto">
            <a:xfrm>
              <a:off x="96" y="2787"/>
              <a:ext cx="147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/>
                <a:t>single track</a:t>
              </a:r>
              <a:br>
                <a:rPr lang="en-US" sz="2400" b="1"/>
              </a:br>
              <a:r>
                <a:rPr lang="en-US" sz="2400" b="1"/>
                <a:t>spirals to edge</a:t>
              </a:r>
              <a:br>
                <a:rPr lang="en-US" sz="2400" b="1"/>
              </a:br>
              <a:r>
                <a:rPr lang="en-US" sz="2400" b="1"/>
                <a:t>of disc</a:t>
              </a:r>
            </a:p>
          </p:txBody>
        </p:sp>
        <p:sp>
          <p:nvSpPr>
            <p:cNvPr id="34827" name="Line 24"/>
            <p:cNvSpPr>
              <a:spLocks noChangeShapeType="1"/>
            </p:cNvSpPr>
            <p:nvPr/>
          </p:nvSpPr>
          <p:spPr bwMode="auto">
            <a:xfrm flipV="1">
              <a:off x="1256" y="2208"/>
              <a:ext cx="216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350000" y="4292600"/>
            <a:ext cx="2701925" cy="1655763"/>
            <a:chOff x="4096" y="2640"/>
            <a:chExt cx="1702" cy="1043"/>
          </a:xfrm>
        </p:grpSpPr>
        <p:sp>
          <p:nvSpPr>
            <p:cNvPr id="34822" name="Text Box 23"/>
            <p:cNvSpPr txBox="1">
              <a:spLocks noChangeArrowheads="1"/>
            </p:cNvSpPr>
            <p:nvPr/>
          </p:nvSpPr>
          <p:spPr bwMode="auto">
            <a:xfrm>
              <a:off x="4561" y="3395"/>
              <a:ext cx="1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/>
                <a:t>disc sectors</a:t>
              </a:r>
            </a:p>
          </p:txBody>
        </p:sp>
        <p:sp>
          <p:nvSpPr>
            <p:cNvPr id="34823" name="Line 25"/>
            <p:cNvSpPr>
              <a:spLocks noChangeShapeType="1"/>
            </p:cNvSpPr>
            <p:nvPr/>
          </p:nvSpPr>
          <p:spPr bwMode="auto">
            <a:xfrm flipH="1" flipV="1">
              <a:off x="4368" y="2640"/>
              <a:ext cx="432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4" name="Line 26"/>
            <p:cNvSpPr>
              <a:spLocks noChangeShapeType="1"/>
            </p:cNvSpPr>
            <p:nvPr/>
          </p:nvSpPr>
          <p:spPr bwMode="auto">
            <a:xfrm flipH="1" flipV="1">
              <a:off x="4096" y="3368"/>
              <a:ext cx="704" cy="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5" name="Line 27"/>
            <p:cNvSpPr>
              <a:spLocks noChangeShapeType="1"/>
            </p:cNvSpPr>
            <p:nvPr/>
          </p:nvSpPr>
          <p:spPr bwMode="auto">
            <a:xfrm flipH="1" flipV="1">
              <a:off x="4424" y="3184"/>
              <a:ext cx="376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0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Parts of a </a:t>
            </a:r>
            <a:r>
              <a:rPr lang="en-US" dirty="0">
                <a:solidFill>
                  <a:srgbClr val="00B0F0"/>
                </a:solidFill>
              </a:rPr>
              <a:t>Optical </a:t>
            </a:r>
            <a:r>
              <a:rPr lang="en-US" dirty="0" smtClean="0">
                <a:solidFill>
                  <a:srgbClr val="00B0F0"/>
                </a:solidFill>
              </a:rPr>
              <a:t>Discs Player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555" name="Rectangle 21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3556" name="Picture 22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7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3558" name="Text Box 48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3559" name="Line 49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4580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4584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5604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6628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6634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7652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862388" y="5029200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>
                <a:latin typeface="Lucida Sans Unicode" pitchFamily="34" charset="0"/>
              </a:rPr>
              <a:t>light-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sensing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7659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Storage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Storage holds data, instructions, and information for future use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Consists of two parts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3" name="Picture 20" descr="DVD16-CD3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013075"/>
            <a:ext cx="38354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838200" y="3622675"/>
            <a:ext cx="4876800" cy="346075"/>
            <a:chOff x="112" y="2064"/>
            <a:chExt cx="3072" cy="218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2" y="2064"/>
              <a:ext cx="187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2400">
                  <a:latin typeface="Verdana" pitchFamily="34" charset="0"/>
                </a:rPr>
                <a:t>Storage Device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80" y="2160"/>
              <a:ext cx="1504" cy="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838200" y="4460875"/>
            <a:ext cx="4953000" cy="346075"/>
            <a:chOff x="112" y="2592"/>
            <a:chExt cx="3120" cy="218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12" y="2592"/>
              <a:ext cx="187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2400">
                  <a:latin typeface="Verdana" pitchFamily="34" charset="0"/>
                </a:rPr>
                <a:t>Storage Media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632" y="2688"/>
              <a:ext cx="1600" cy="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8676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862388" y="5029200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>
                <a:latin typeface="Lucida Sans Unicode" pitchFamily="34" charset="0"/>
              </a:rPr>
              <a:t>light-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sensing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4043363" y="3363913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pit</a:t>
            </a: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 flipV="1">
            <a:off x="3636963" y="3260725"/>
            <a:ext cx="457200" cy="331788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9700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862388" y="5029200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>
                <a:latin typeface="Lucida Sans Unicode" pitchFamily="34" charset="0"/>
              </a:rPr>
              <a:t>light-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sensing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043363" y="3363913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pit</a:t>
            </a: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H="1" flipV="1">
            <a:off x="3636963" y="3260725"/>
            <a:ext cx="457200" cy="331788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5591175" y="3363913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land</a:t>
            </a:r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H="1" flipV="1">
            <a:off x="5105400" y="3276600"/>
            <a:ext cx="533400" cy="3048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1.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Laser diode shines a light beam toward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disc</a:t>
            </a:r>
          </a:p>
        </p:txBody>
      </p:sp>
    </p:spTree>
    <p:extLst>
      <p:ext uri="{BB962C8B-B14F-4D97-AF65-F5344CB8AC3E}">
        <p14:creationId xmlns:p14="http://schemas.microsoft.com/office/powerpoint/2010/main" val="33302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2.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The light passes through the prism and is focused by lens on to the metal layer of the disc.</a:t>
            </a:r>
          </a:p>
        </p:txBody>
      </p:sp>
    </p:spTree>
    <p:extLst>
      <p:ext uri="{BB962C8B-B14F-4D97-AF65-F5344CB8AC3E}">
        <p14:creationId xmlns:p14="http://schemas.microsoft.com/office/powerpoint/2010/main" val="1917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3.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If light strikes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a land, it is reflected off the prism into the light sensing diode.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152400" y="4284663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This represents a 1 in binary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8229600" y="39798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47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4.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If light strikes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a pit, it is scattered and no light reaches the light sensing diode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152400" y="4284663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This represents a 0 in binary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8229600" y="39798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4848225" y="39798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84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Flash 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Flash memory </a:t>
            </a:r>
            <a:r>
              <a:rPr lang="en-US" dirty="0" smtClean="0"/>
              <a:t>is a chip-based storage medium that represents data using electrons.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Flash Memory – Memory Cards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the most common types of flash memory media is the </a:t>
            </a:r>
            <a:r>
              <a:rPr lang="en-US" b="1" dirty="0" smtClean="0"/>
              <a:t>flash memory card</a:t>
            </a:r>
            <a:r>
              <a:rPr lang="en-US" dirty="0" smtClean="0"/>
              <a:t>—</a:t>
            </a:r>
          </a:p>
          <a:p>
            <a:r>
              <a:rPr lang="en-US" dirty="0" smtClean="0"/>
              <a:t>a small card containing </a:t>
            </a:r>
          </a:p>
          <a:p>
            <a:pPr lvl="1"/>
            <a:r>
              <a:rPr lang="en-US" dirty="0" smtClean="0"/>
              <a:t>flash memory chips</a:t>
            </a:r>
          </a:p>
          <a:p>
            <a:pPr lvl="1"/>
            <a:r>
              <a:rPr lang="en-US" dirty="0" smtClean="0"/>
              <a:t>controller chip</a:t>
            </a:r>
          </a:p>
          <a:p>
            <a:pPr lvl="1"/>
            <a:r>
              <a:rPr lang="en-US" dirty="0" smtClean="0"/>
              <a:t>other electrical components</a:t>
            </a:r>
          </a:p>
          <a:p>
            <a:pPr lvl="1"/>
            <a:r>
              <a:rPr lang="en-US" dirty="0" smtClean="0"/>
              <a:t>metal contacts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810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91000" y="4114800"/>
            <a:ext cx="3886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29000" y="4343400"/>
            <a:ext cx="419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37965" y="4114800"/>
            <a:ext cx="4105835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Flash Memory - USB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3810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USB flash drives </a:t>
            </a:r>
            <a:r>
              <a:rPr lang="en-US" dirty="0" smtClean="0"/>
              <a:t>consist of flash memory media integrated into a self-contained unit that contains;</a:t>
            </a:r>
          </a:p>
          <a:p>
            <a:pPr lvl="1"/>
            <a:r>
              <a:rPr lang="en-US" dirty="0"/>
              <a:t>flash memory chips</a:t>
            </a:r>
          </a:p>
          <a:p>
            <a:pPr lvl="1"/>
            <a:r>
              <a:rPr lang="en-US" dirty="0"/>
              <a:t>controller chip</a:t>
            </a:r>
          </a:p>
          <a:p>
            <a:pPr lvl="1"/>
            <a:r>
              <a:rPr lang="en-US" dirty="0"/>
              <a:t>other electrical components</a:t>
            </a:r>
          </a:p>
          <a:p>
            <a:pPr lvl="1"/>
            <a:r>
              <a:rPr lang="en-US" dirty="0"/>
              <a:t>metal contacts</a:t>
            </a:r>
          </a:p>
          <a:p>
            <a:r>
              <a:rPr lang="en-US" dirty="0" smtClean="0"/>
              <a:t>connects to a computer or other device via a standard USB port and is powered via the USB port.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00400" y="3301253"/>
            <a:ext cx="4343400" cy="1118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28900" y="3657600"/>
            <a:ext cx="38481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28900" y="3924300"/>
            <a:ext cx="3733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86050" y="4473388"/>
            <a:ext cx="23431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Network Storage and Online/Cloud Storage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2667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Remote storage  - </a:t>
            </a:r>
            <a:r>
              <a:rPr lang="en-US" dirty="0" smtClean="0"/>
              <a:t>A storage device that is accessed through a local network or through the Internet.</a:t>
            </a:r>
          </a:p>
          <a:p>
            <a:pPr lvl="0"/>
            <a:r>
              <a:rPr lang="en-US" b="1" dirty="0" smtClean="0"/>
              <a:t>Cloud </a:t>
            </a:r>
            <a:r>
              <a:rPr lang="en-US" b="1" dirty="0"/>
              <a:t>storage </a:t>
            </a:r>
            <a:r>
              <a:rPr lang="en-US" b="1" dirty="0" smtClean="0"/>
              <a:t>- </a:t>
            </a:r>
            <a:r>
              <a:rPr lang="en-US" dirty="0" smtClean="0"/>
              <a:t>Remote storage accessed via the Internet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Storage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Verdana" pitchFamily="34" charset="0"/>
              </a:rPr>
              <a:t>Storage is nonvolatile where as RAM memory is volatile</a:t>
            </a:r>
          </a:p>
          <a:p>
            <a:pPr eaLnBrk="1" hangingPunct="1"/>
            <a:r>
              <a:rPr lang="en-US" sz="2800" dirty="0" smtClean="0">
                <a:latin typeface="Verdana" pitchFamily="34" charset="0"/>
              </a:rPr>
              <a:t>Two operations associated with storage</a:t>
            </a:r>
          </a:p>
          <a:p>
            <a:pPr eaLnBrk="1" hangingPunct="1"/>
            <a:r>
              <a:rPr lang="en-US" sz="2800" dirty="0" smtClean="0">
                <a:latin typeface="Verdana" pitchFamily="34" charset="0"/>
              </a:rPr>
              <a:t>Reading - Process of transferring items from storage media to memory</a:t>
            </a:r>
          </a:p>
          <a:p>
            <a:pPr eaLnBrk="1" hangingPunct="1"/>
            <a:r>
              <a:rPr lang="en-US" sz="2800" dirty="0" smtClean="0">
                <a:latin typeface="Verdana" pitchFamily="34" charset="0"/>
              </a:rPr>
              <a:t>Writing - Process of transferring items from memory to storage media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02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Smart Cards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228600" y="1600200"/>
            <a:ext cx="3581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/>
              <a:t>smart card </a:t>
            </a:r>
            <a:r>
              <a:rPr lang="en-US" sz="2400" dirty="0" smtClean="0"/>
              <a:t>is a credit card–sized piece of plastic that contains computer circuitry containing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 processor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memory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storage.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in</a:t>
            </a:r>
            <a:r>
              <a:rPr lang="en-US" sz="2400" dirty="0"/>
              <a:t> </a:t>
            </a:r>
            <a:r>
              <a:rPr lang="en-US" sz="2400" dirty="0" smtClean="0"/>
              <a:t>secure access system.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90" y="1524000"/>
            <a:ext cx="26384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66" y="4237399"/>
            <a:ext cx="1836472" cy="242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Storage </a:t>
            </a:r>
            <a:r>
              <a:rPr lang="en-US" dirty="0" smtClean="0">
                <a:solidFill>
                  <a:srgbClr val="00B0F0"/>
                </a:solidFill>
              </a:rPr>
              <a:t>Capacity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18396" y="5012113"/>
            <a:ext cx="733864" cy="274320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659283"/>
            <a:ext cx="2819400" cy="463634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Verdana" pitchFamily="34" charset="0"/>
              </a:rPr>
              <a:t>Capacity refers to the number of bytes (characters) a storage media can hold.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3048000" y="1676400"/>
            <a:ext cx="4191000" cy="461962"/>
            <a:chOff x="624" y="1422"/>
            <a:chExt cx="2640" cy="291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672" y="1712"/>
              <a:ext cx="259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624" y="1425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Kilobyte (KB)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112" y="1422"/>
              <a:ext cx="10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thousand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3073400" y="2252662"/>
            <a:ext cx="4432300" cy="473075"/>
            <a:chOff x="640" y="1785"/>
            <a:chExt cx="2792" cy="298"/>
          </a:xfrm>
        </p:grpSpPr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640" y="1788"/>
              <a:ext cx="1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Megabyte (MB)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112" y="1785"/>
              <a:ext cx="8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million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672" y="2083"/>
              <a:ext cx="2760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048000" y="2803525"/>
            <a:ext cx="4724400" cy="461962"/>
            <a:chOff x="624" y="2132"/>
            <a:chExt cx="2976" cy="291"/>
          </a:xfrm>
        </p:grpSpPr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624" y="2135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993366"/>
                  </a:solidFill>
                </a:rPr>
                <a:t>Gigabyte (GB)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12" y="2132"/>
              <a:ext cx="7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billion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672" y="2422"/>
              <a:ext cx="292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060700" y="3354387"/>
            <a:ext cx="4940300" cy="473075"/>
            <a:chOff x="632" y="2479"/>
            <a:chExt cx="3112" cy="298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632" y="2482"/>
              <a:ext cx="13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Terabyte (TB)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112" y="2479"/>
              <a:ext cx="7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trillion</a:t>
              </a: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72" y="2777"/>
              <a:ext cx="307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3060700" y="3930650"/>
            <a:ext cx="5219700" cy="461962"/>
            <a:chOff x="632" y="2842"/>
            <a:chExt cx="3288" cy="291"/>
          </a:xfrm>
        </p:grpSpPr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32" y="2845"/>
              <a:ext cx="1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Petabyte (PB)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2112" y="2842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quadrillion</a:t>
              </a: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672" y="3132"/>
              <a:ext cx="32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3048000" y="4489450"/>
            <a:ext cx="5486400" cy="461962"/>
            <a:chOff x="624" y="3194"/>
            <a:chExt cx="3456" cy="291"/>
          </a:xfrm>
        </p:grpSpPr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624" y="3197"/>
              <a:ext cx="1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Exabyte (EB)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2104" y="3194"/>
              <a:ext cx="10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quintillion</a:t>
              </a: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664" y="3484"/>
              <a:ext cx="341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3048000" y="5029200"/>
            <a:ext cx="5791200" cy="461962"/>
            <a:chOff x="624" y="3358"/>
            <a:chExt cx="3648" cy="291"/>
          </a:xfrm>
        </p:grpSpPr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624" y="3361"/>
              <a:ext cx="14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Zettabyte (ZB)</a:t>
              </a: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2112" y="3358"/>
              <a:ext cx="10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sextillion</a:t>
              </a:r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666" y="3648"/>
              <a:ext cx="360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3048000" y="5562600"/>
            <a:ext cx="6019800" cy="461962"/>
            <a:chOff x="624" y="3694"/>
            <a:chExt cx="3792" cy="291"/>
          </a:xfrm>
        </p:grpSpPr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624" y="3697"/>
              <a:ext cx="14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Yottabyte (YB)</a:t>
              </a: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2112" y="3694"/>
              <a:ext cx="10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septillion</a:t>
              </a:r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668" y="3984"/>
              <a:ext cx="37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8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30932" y="1552575"/>
            <a:ext cx="8808268" cy="1571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Magnetic hard drives </a:t>
            </a:r>
            <a:r>
              <a:rPr lang="en-US" dirty="0" smtClean="0"/>
              <a:t>contain one or more round pieces of metal (called hard disks or platters) that are coated with a </a:t>
            </a:r>
            <a:r>
              <a:rPr lang="en-US" dirty="0" err="1" smtClean="0"/>
              <a:t>magnetizable</a:t>
            </a:r>
            <a:r>
              <a:rPr lang="en-US" dirty="0" smtClean="0"/>
              <a:t> substance.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techguide.com/images/31hard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40874"/>
            <a:ext cx="6545988" cy="3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- Parts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76200" y="1524000"/>
            <a:ext cx="4800600" cy="1371600"/>
            <a:chOff x="76200" y="1524000"/>
            <a:chExt cx="4800600" cy="1371600"/>
          </a:xfrm>
        </p:grpSpPr>
        <p:sp>
          <p:nvSpPr>
            <p:cNvPr id="34" name="TextBox 33"/>
            <p:cNvSpPr txBox="1"/>
            <p:nvPr/>
          </p:nvSpPr>
          <p:spPr>
            <a:xfrm>
              <a:off x="76200" y="1524000"/>
              <a:ext cx="2209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Mounting Shaft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981200" y="1724055"/>
              <a:ext cx="2895600" cy="11715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5562600" y="1808172"/>
            <a:ext cx="3352800" cy="1329541"/>
            <a:chOff x="5562600" y="1808172"/>
            <a:chExt cx="3352800" cy="1329541"/>
          </a:xfrm>
        </p:grpSpPr>
        <p:sp>
          <p:nvSpPr>
            <p:cNvPr id="18" name="TextBox 17"/>
            <p:cNvSpPr txBox="1"/>
            <p:nvPr/>
          </p:nvSpPr>
          <p:spPr>
            <a:xfrm>
              <a:off x="6705600" y="1808172"/>
              <a:ext cx="2209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Read/Write head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562600" y="2008227"/>
              <a:ext cx="1143000" cy="11294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Group 2050"/>
          <p:cNvGrpSpPr/>
          <p:nvPr/>
        </p:nvGrpSpPr>
        <p:grpSpPr>
          <a:xfrm>
            <a:off x="5204548" y="3644086"/>
            <a:ext cx="3846654" cy="1328024"/>
            <a:chOff x="5204548" y="3644086"/>
            <a:chExt cx="3846654" cy="1328024"/>
          </a:xfrm>
        </p:grpSpPr>
        <p:sp>
          <p:nvSpPr>
            <p:cNvPr id="20" name="TextBox 19"/>
            <p:cNvSpPr txBox="1"/>
            <p:nvPr/>
          </p:nvSpPr>
          <p:spPr>
            <a:xfrm>
              <a:off x="6841402" y="4572000"/>
              <a:ext cx="2209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Hard Disks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562600" y="3644086"/>
              <a:ext cx="1278802" cy="11279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334000" y="3796486"/>
              <a:ext cx="1507402" cy="9755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5204548" y="3948886"/>
              <a:ext cx="1636854" cy="8231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Group 2052"/>
          <p:cNvGrpSpPr/>
          <p:nvPr/>
        </p:nvGrpSpPr>
        <p:grpSpPr>
          <a:xfrm>
            <a:off x="3733800" y="3644086"/>
            <a:ext cx="4038600" cy="2242424"/>
            <a:chOff x="3733800" y="3644086"/>
            <a:chExt cx="4038600" cy="2242424"/>
          </a:xfrm>
        </p:grpSpPr>
        <p:sp>
          <p:nvSpPr>
            <p:cNvPr id="30" name="TextBox 29"/>
            <p:cNvSpPr txBox="1"/>
            <p:nvPr/>
          </p:nvSpPr>
          <p:spPr>
            <a:xfrm>
              <a:off x="4876800" y="5486400"/>
              <a:ext cx="2895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Access Mechanisms 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3733800" y="3644086"/>
              <a:ext cx="1149350" cy="19796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– Three Types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536071"/>
            <a:ext cx="2628900" cy="3138488"/>
            <a:chOff x="192" y="816"/>
            <a:chExt cx="1656" cy="1977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92" y="816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en-US" sz="2400" b="1">
                  <a:solidFill>
                    <a:srgbClr val="000000"/>
                  </a:solidFill>
                  <a:latin typeface="Lucida Sans Unicode" pitchFamily="34" charset="0"/>
                </a:rPr>
                <a:t>Internal</a:t>
              </a:r>
            </a:p>
          </p:txBody>
        </p:sp>
        <p:pic>
          <p:nvPicPr>
            <p:cNvPr id="12" name="Picture 15" descr="Fig07-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04"/>
              <a:ext cx="1560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4876800" y="1764671"/>
            <a:ext cx="3822700" cy="2324100"/>
            <a:chOff x="2880" y="960"/>
            <a:chExt cx="2408" cy="1464"/>
          </a:xfrm>
        </p:grpSpPr>
        <p:pic>
          <p:nvPicPr>
            <p:cNvPr id="15" name="Picture 17" descr="Fig07-1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" y="1083"/>
              <a:ext cx="2176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80" y="960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en-US" sz="2400" b="1">
                  <a:solidFill>
                    <a:srgbClr val="000000"/>
                  </a:solidFill>
                  <a:latin typeface="Lucida Sans Unicode" pitchFamily="34" charset="0"/>
                </a:rPr>
                <a:t>External</a:t>
              </a: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676400" y="3669671"/>
            <a:ext cx="4062413" cy="3048000"/>
            <a:chOff x="864" y="2208"/>
            <a:chExt cx="2559" cy="1920"/>
          </a:xfrm>
        </p:grpSpPr>
        <p:pic>
          <p:nvPicPr>
            <p:cNvPr id="18" name="Picture 20" descr="Fig07-00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79"/>
            <a:stretch>
              <a:fillRect/>
            </a:stretch>
          </p:blipFill>
          <p:spPr bwMode="auto">
            <a:xfrm>
              <a:off x="2304" y="2208"/>
              <a:ext cx="111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864" y="2880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en-US" sz="2400" b="1">
                  <a:solidFill>
                    <a:srgbClr val="000000"/>
                  </a:solidFill>
                  <a:latin typeface="Lucida Sans Unicode" pitchFamily="34" charset="0"/>
                </a:rPr>
                <a:t>Removable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8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Hard Drives – Organization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48291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600200"/>
            <a:ext cx="312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Tracks – data is stored on circular tracks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4000"/>
            <a:ext cx="312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Sectors– pie shaped groups of sectors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59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Clusters– one or more sectors form clusters, the smallest storage area on a disk.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38800" y="3463651"/>
            <a:ext cx="3352800" cy="2327549"/>
            <a:chOff x="5638800" y="3463651"/>
            <a:chExt cx="3352800" cy="2327549"/>
          </a:xfrm>
        </p:grpSpPr>
        <p:sp>
          <p:nvSpPr>
            <p:cNvPr id="9" name="TextBox 8"/>
            <p:cNvSpPr txBox="1"/>
            <p:nvPr/>
          </p:nvSpPr>
          <p:spPr>
            <a:xfrm>
              <a:off x="5638800" y="3463651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1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1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7374" y="4048780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2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 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7374" y="4658380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3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 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7374" y="5267980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4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4 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778984"/>
              <a:ext cx="1143000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Cylinder – a vertical stack of tracks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5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– Access Time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total time that it takes for a hard drive to read or write data is called the </a:t>
            </a:r>
            <a:r>
              <a:rPr lang="en-US" b="1" dirty="0" smtClean="0"/>
              <a:t>disk access time </a:t>
            </a:r>
            <a:r>
              <a:rPr lang="en-US" dirty="0" smtClean="0"/>
              <a:t>and requires the following:</a:t>
            </a:r>
          </a:p>
          <a:p>
            <a:pPr lvl="1"/>
            <a:r>
              <a:rPr lang="en-US" b="1" dirty="0" smtClean="0"/>
              <a:t>Seek time </a:t>
            </a:r>
            <a:r>
              <a:rPr lang="en-US" dirty="0" smtClean="0"/>
              <a:t>- The read/write heads move to the cylinder that contains (or will contain) the desired data.</a:t>
            </a:r>
          </a:p>
          <a:p>
            <a:pPr lvl="1"/>
            <a:r>
              <a:rPr lang="en-US" b="1" dirty="0" smtClean="0"/>
              <a:t>Rotational delay </a:t>
            </a:r>
            <a:r>
              <a:rPr lang="en-US" dirty="0" smtClean="0"/>
              <a:t>- The hard disks rotate into the proper position so that the read/write heads are located over the part of the cylinder to be used.</a:t>
            </a:r>
          </a:p>
          <a:p>
            <a:pPr lvl="1"/>
            <a:r>
              <a:rPr lang="en-US" b="1" dirty="0" smtClean="0"/>
              <a:t>Data movement time </a:t>
            </a:r>
            <a:r>
              <a:rPr lang="en-US" dirty="0" smtClean="0"/>
              <a:t>- Reading the data from the hard disk to memory, or transfers from memory and is stored on the hard disk.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786</Words>
  <Application>Microsoft Office PowerPoint</Application>
  <PresentationFormat>On-screen Show (4:3)</PresentationFormat>
  <Paragraphs>176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1_Office Theme</vt:lpstr>
      <vt:lpstr>Module</vt:lpstr>
      <vt:lpstr>Chapter 2</vt:lpstr>
      <vt:lpstr>Storage Systems</vt:lpstr>
      <vt:lpstr>Storage Systems</vt:lpstr>
      <vt:lpstr>Storage Capacity</vt:lpstr>
      <vt:lpstr>Hard Drives</vt:lpstr>
      <vt:lpstr>Hard Drives - Parts</vt:lpstr>
      <vt:lpstr>Hard Drives – Three Types</vt:lpstr>
      <vt:lpstr>Hard Drives – Organization</vt:lpstr>
      <vt:lpstr>Hard Drives – Access Time</vt:lpstr>
      <vt:lpstr>Hard Drives – Disk Cache</vt:lpstr>
      <vt:lpstr>Hard Drives - SSD</vt:lpstr>
      <vt:lpstr>Optical Discs</vt:lpstr>
      <vt:lpstr>Optical Discs</vt:lpstr>
      <vt:lpstr>Data Storage on a CD/DVD</vt:lpstr>
      <vt:lpstr>Parts of a Optical Discs Player</vt:lpstr>
      <vt:lpstr>Parts of a Optical Discs Player</vt:lpstr>
      <vt:lpstr>Parts of a Optical Discs Player</vt:lpstr>
      <vt:lpstr>Parts of a Optical Discs Player</vt:lpstr>
      <vt:lpstr>Parts of a Optical Discs Player</vt:lpstr>
      <vt:lpstr>Parts of a Optical Discs Player</vt:lpstr>
      <vt:lpstr>Parts of a Optical Discs Player</vt:lpstr>
      <vt:lpstr>Reading Data</vt:lpstr>
      <vt:lpstr>Reading Data</vt:lpstr>
      <vt:lpstr>Reading Data</vt:lpstr>
      <vt:lpstr>Reading Data</vt:lpstr>
      <vt:lpstr>Flash Memory</vt:lpstr>
      <vt:lpstr>Flash Memory – Memory Cards</vt:lpstr>
      <vt:lpstr>Flash Memory - USB</vt:lpstr>
      <vt:lpstr>Network Storage and Online/Cloud Storage Systems</vt:lpstr>
      <vt:lpstr>Smart Cards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89</cp:revision>
  <dcterms:created xsi:type="dcterms:W3CDTF">2010-10-04T23:00:08Z</dcterms:created>
  <dcterms:modified xsi:type="dcterms:W3CDTF">2012-06-07T00:06:33Z</dcterms:modified>
</cp:coreProperties>
</file>